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5" r:id="rId7"/>
    <p:sldId id="349" r:id="rId8"/>
    <p:sldId id="367" r:id="rId9"/>
    <p:sldId id="369" r:id="rId10"/>
    <p:sldId id="370" r:id="rId11"/>
    <p:sldId id="368" r:id="rId12"/>
    <p:sldId id="373" r:id="rId13"/>
    <p:sldId id="374" r:id="rId14"/>
    <p:sldId id="372" r:id="rId15"/>
    <p:sldId id="376" r:id="rId16"/>
    <p:sldId id="377" r:id="rId17"/>
    <p:sldId id="378" r:id="rId18"/>
    <p:sldId id="375" r:id="rId19"/>
    <p:sldId id="379" r:id="rId20"/>
    <p:sldId id="380" r:id="rId21"/>
    <p:sldId id="364" r:id="rId22"/>
    <p:sldId id="382" r:id="rId23"/>
    <p:sldId id="381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755"/>
    <a:srgbClr val="ED9377"/>
    <a:srgbClr val="28882D"/>
    <a:srgbClr val="B8DABF"/>
    <a:srgbClr val="CDE5D2"/>
    <a:srgbClr val="E4FEB4"/>
    <a:srgbClr val="426503"/>
    <a:srgbClr val="EDFECE"/>
    <a:srgbClr val="CDFB79"/>
    <a:srgbClr val="B7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907806" y="1876971"/>
            <a:ext cx="6256849" cy="2071914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 dirty="0" smtClean="0">
                <a:solidFill>
                  <a:srgbClr val="397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식물미로</a:t>
            </a:r>
            <a:endParaRPr lang="ko-KR" altLang="en-US" sz="9600" dirty="0">
              <a:solidFill>
                <a:srgbClr val="397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8478" y="3976450"/>
            <a:ext cx="594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5400" b="1" dirty="0" smtClean="0">
                <a:solidFill>
                  <a:srgbClr val="ED9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Amazing </a:t>
            </a:r>
            <a:r>
              <a:rPr lang="en-US" altLang="ko-KR" sz="5400" b="1" dirty="0" err="1" smtClean="0">
                <a:solidFill>
                  <a:srgbClr val="ED9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Mase</a:t>
            </a:r>
            <a:endParaRPr lang="ko-KR" altLang="en-US" sz="5400" b="1" dirty="0">
              <a:solidFill>
                <a:srgbClr val="ED93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종이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96" y="1360199"/>
            <a:ext cx="7956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12. </a:t>
            </a:r>
            <a:r>
              <a:rPr lang="ko-KR" altLang="en-US" dirty="0">
                <a:latin typeface="+mj-ea"/>
              </a:rPr>
              <a:t>종이 도안에 이름을 쓰고 서명도 합니다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13. </a:t>
            </a:r>
            <a:r>
              <a:rPr lang="ko-KR" altLang="en-US" dirty="0" smtClean="0">
                <a:latin typeface="+mj-ea"/>
              </a:rPr>
              <a:t>종이 도안을 펴고 </a:t>
            </a:r>
            <a:r>
              <a:rPr lang="en-US" altLang="ko-KR" dirty="0" smtClean="0">
                <a:latin typeface="+mj-ea"/>
              </a:rPr>
              <a:t>[</a:t>
            </a:r>
            <a:r>
              <a:rPr lang="ko-KR" altLang="en-US" dirty="0" smtClean="0">
                <a:latin typeface="+mj-ea"/>
              </a:rPr>
              <a:t>양면테이프</a:t>
            </a:r>
            <a:r>
              <a:rPr lang="en-US" altLang="ko-KR" dirty="0" smtClean="0">
                <a:latin typeface="+mj-ea"/>
              </a:rPr>
              <a:t>] </a:t>
            </a:r>
            <a:r>
              <a:rPr lang="ko-KR" altLang="en-US" dirty="0" smtClean="0">
                <a:latin typeface="+mj-ea"/>
              </a:rPr>
              <a:t>표시가 된 </a:t>
            </a:r>
            <a:r>
              <a:rPr lang="en-US" altLang="ko-KR" dirty="0" smtClean="0">
                <a:latin typeface="+mj-ea"/>
              </a:rPr>
              <a:t>3</a:t>
            </a:r>
            <a:r>
              <a:rPr lang="ko-KR" altLang="en-US" dirty="0" smtClean="0">
                <a:latin typeface="+mj-ea"/>
              </a:rPr>
              <a:t>곳에 양면테이프를 붙입니다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 rot="1767992">
            <a:off x="9419260" y="3211226"/>
            <a:ext cx="335902" cy="678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404821" y="3980136"/>
            <a:ext cx="23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번 양면테이프는 </a:t>
            </a:r>
            <a:endParaRPr lang="en-US" altLang="ko-KR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앞에서 잘라 놓은 것을 </a:t>
            </a:r>
            <a:endParaRPr lang="en-US" altLang="ko-KR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사용하면 됩니다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48" y="2283529"/>
            <a:ext cx="8190043" cy="40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종이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96" y="3996747"/>
            <a:ext cx="8111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14. </a:t>
            </a:r>
            <a:r>
              <a:rPr lang="ko-KR" altLang="en-US" dirty="0" smtClean="0">
                <a:latin typeface="+mj-ea"/>
              </a:rPr>
              <a:t>접는 선 </a:t>
            </a:r>
            <a:r>
              <a:rPr lang="en-US" altLang="ko-KR" dirty="0" smtClean="0">
                <a:latin typeface="+mj-ea"/>
              </a:rPr>
              <a:t>4</a:t>
            </a:r>
            <a:r>
              <a:rPr lang="ko-KR" altLang="en-US" dirty="0" err="1" smtClean="0">
                <a:latin typeface="+mj-ea"/>
              </a:rPr>
              <a:t>곳을ㅋ</a:t>
            </a:r>
            <a:r>
              <a:rPr lang="ko-KR" altLang="en-US" dirty="0" smtClean="0">
                <a:latin typeface="+mj-ea"/>
              </a:rPr>
              <a:t> 한 번씩 접었다 폅니다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dirty="0" smtClean="0">
                <a:latin typeface="+mj-ea"/>
              </a:rPr>
              <a:t>15. [</a:t>
            </a:r>
            <a:r>
              <a:rPr lang="ko-KR" altLang="en-US" dirty="0" smtClean="0">
                <a:latin typeface="+mj-ea"/>
              </a:rPr>
              <a:t>양면테이프</a:t>
            </a:r>
            <a:r>
              <a:rPr lang="en-US" altLang="ko-KR" dirty="0" smtClean="0">
                <a:latin typeface="+mj-ea"/>
              </a:rPr>
              <a:t>]</a:t>
            </a:r>
            <a:r>
              <a:rPr lang="ko-KR" altLang="en-US" dirty="0" smtClean="0">
                <a:latin typeface="+mj-ea"/>
              </a:rPr>
              <a:t>의 </a:t>
            </a:r>
            <a:r>
              <a:rPr lang="ko-KR" altLang="en-US" dirty="0" err="1" smtClean="0">
                <a:latin typeface="+mj-ea"/>
              </a:rPr>
              <a:t>보호지를</a:t>
            </a:r>
            <a:r>
              <a:rPr lang="ko-KR" altLang="en-US" dirty="0" smtClean="0">
                <a:latin typeface="+mj-ea"/>
              </a:rPr>
              <a:t> 벗겨내고 종이 도안의 양 끝을 맞추어 붙입니다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8842" y="5150156"/>
            <a:ext cx="6808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</a:rPr>
              <a:t>◎ </a:t>
            </a:r>
            <a:r>
              <a:rPr lang="ko-KR" altLang="en-US" sz="1600" b="1" dirty="0" err="1" smtClean="0">
                <a:solidFill>
                  <a:srgbClr val="002060"/>
                </a:solidFill>
                <a:latin typeface="+mj-ea"/>
                <a:ea typeface="+mj-ea"/>
              </a:rPr>
              <a:t>양면테ㅋㅋ이프가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 붙은 짧은 날개가 안 쪽으로 들어 가도록 붙입니다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모서리의 끝을 잘 맞추어 종이 상자가 기울어지지 않도록 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888" y="2378734"/>
            <a:ext cx="2810267" cy="40391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9" y="1388713"/>
            <a:ext cx="7773485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5" y="688185"/>
            <a:ext cx="7864379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위에 종이 상자 끼우기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005" y="4322129"/>
            <a:ext cx="620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투명 도안 새싹 모양에 걸리지 안도록 잘 보면서 위에서 아래로        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종이 상자를 내리며 씌웁니다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23" y="1286862"/>
            <a:ext cx="3402482" cy="5257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3779" y="3210599"/>
            <a:ext cx="635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</a:rPr>
              <a:t>16. </a:t>
            </a:r>
            <a:r>
              <a:rPr lang="ko-KR" altLang="en-US" dirty="0" smtClean="0">
                <a:latin typeface="+mj-ea"/>
              </a:rPr>
              <a:t>종이 상자 앞 면의 관찰 일지를 조심스럽게 </a:t>
            </a:r>
            <a:r>
              <a:rPr lang="ko-KR" altLang="en-US" dirty="0" err="1" smtClean="0">
                <a:latin typeface="+mj-ea"/>
              </a:rPr>
              <a:t>뜹어</a:t>
            </a:r>
            <a:r>
              <a:rPr lang="ko-KR" altLang="en-US" dirty="0" smtClean="0">
                <a:latin typeface="+mj-ea"/>
              </a:rPr>
              <a:t> 냅니다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3779" y="3859799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</a:rPr>
              <a:t>17. </a:t>
            </a:r>
            <a:r>
              <a:rPr lang="ko-KR" altLang="en-US" dirty="0" smtClean="0">
                <a:latin typeface="+mj-ea"/>
              </a:rPr>
              <a:t>종이 상자를 식물미로 투명 상자의 위에서 웁니다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8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732" y="549186"/>
            <a:ext cx="3814868" cy="564121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32068" y="2588506"/>
            <a:ext cx="1040307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97579" y="1452075"/>
            <a:ext cx="5357557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18. </a:t>
            </a:r>
            <a:r>
              <a:rPr lang="ko-KR" altLang="en-US" dirty="0" smtClean="0">
                <a:latin typeface="+mj-ea"/>
              </a:rPr>
              <a:t>종이 상자의 앞부분 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smtClean="0">
                <a:latin typeface="+mj-ea"/>
              </a:rPr>
              <a:t>새싹 관찰 일지</a:t>
            </a:r>
            <a:r>
              <a:rPr lang="en-US" altLang="ko-KR" dirty="0" smtClean="0">
                <a:latin typeface="+mj-ea"/>
              </a:rPr>
              <a:t>)</a:t>
            </a:r>
            <a:r>
              <a:rPr lang="ko-KR" altLang="en-US" dirty="0" smtClean="0">
                <a:latin typeface="+mj-ea"/>
              </a:rPr>
              <a:t>를 떼어내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     돌려서 다시 끼웁니다</a:t>
            </a:r>
            <a:r>
              <a:rPr lang="en-US" altLang="ko-KR" dirty="0" smtClean="0">
                <a:latin typeface="+mj-ea"/>
              </a:rPr>
              <a:t>.</a:t>
            </a:r>
            <a:r>
              <a:rPr lang="ko-KR" altLang="en-US" dirty="0" smtClean="0">
                <a:latin typeface="+mj-ea"/>
              </a:rPr>
              <a:t>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05608" y="2319372"/>
            <a:ext cx="620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새싹 관찰 일지의 글씨들이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바르게 보이도록 방향을 바꾸어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꽂아 놓습니다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9529" y="5008412"/>
            <a:ext cx="3869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바닥에 물과 흙이 흘러나 올 수 있으니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쟁반이나 접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작은 비닐 주머니 등을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화분 아래에 놓습니다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5" y="688185"/>
            <a:ext cx="7864379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위에 종이 상자 끼우기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074186" y="6141917"/>
            <a:ext cx="1355468" cy="0"/>
          </a:xfrm>
          <a:prstGeom prst="line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7579" y="1452075"/>
            <a:ext cx="44117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19. </a:t>
            </a:r>
            <a:r>
              <a:rPr lang="ko-KR" altLang="en-US" dirty="0" smtClean="0">
                <a:latin typeface="+mj-ea"/>
              </a:rPr>
              <a:t>종이 상자를 되도록 벗기지 않습니다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7728" y="1959906"/>
            <a:ext cx="583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식물이 빛을 찾아 자라는 과정을 관찰하는 실험이므로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되도록 옆 면으로 빛이 들어가는 것을 최대한 막아줍니다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식물 미로의 위쪽으로만 빛을 공급합니다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5" y="688185"/>
            <a:ext cx="7864379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기르며 관찰하기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8" y="1022334"/>
            <a:ext cx="5024752" cy="52409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7579" y="3557100"/>
            <a:ext cx="40991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20. </a:t>
            </a:r>
            <a:r>
              <a:rPr lang="ko-KR" altLang="en-US" dirty="0" smtClean="0">
                <a:latin typeface="+mj-ea"/>
              </a:rPr>
              <a:t>물은 스포이트를 사용하여 줍니다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7728" y="4064931"/>
            <a:ext cx="583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화분 위 쪽의 흙이 마르면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화분 바닥으로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물이 나올 때까지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물을 줍니다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5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7579" y="1452075"/>
            <a:ext cx="52677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21.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새싹 관찰 일지</a:t>
            </a:r>
            <a:r>
              <a:rPr lang="ko-KR" altLang="en-US" dirty="0" smtClean="0">
                <a:latin typeface="+mj-ea"/>
              </a:rPr>
              <a:t>에 새싹의 생장을 기록합니다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728" y="1959906"/>
            <a:ext cx="583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매일 일정한 시간에 관찰하는 것이 좋습니다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일지에는 변화가 있을 때에만 기록해도 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일지 공간이 부족하다면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종이를 덧붙여 사용합니다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5" y="688185"/>
            <a:ext cx="7864379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기르며 관찰하기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51" y="599679"/>
            <a:ext cx="5696745" cy="5677692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97579" y="4067571"/>
            <a:ext cx="7217696" cy="220980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1945" y="4201433"/>
            <a:ext cx="706956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마른 씨앗을 물에 불리면 빨리 싹을 볼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( </a:t>
            </a:r>
            <a:r>
              <a:rPr lang="ko-KR" altLang="en-US" dirty="0" smtClean="0">
                <a:latin typeface="+mj-ea"/>
                <a:ea typeface="+mj-ea"/>
              </a:rPr>
              <a:t>마른 상태로 심으면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약 </a:t>
            </a:r>
            <a:r>
              <a:rPr lang="en-US" altLang="ko-KR" dirty="0" smtClean="0">
                <a:latin typeface="+mj-ea"/>
                <a:ea typeface="+mj-ea"/>
              </a:rPr>
              <a:t>4~5</a:t>
            </a:r>
            <a:r>
              <a:rPr lang="ko-KR" altLang="en-US" dirty="0" smtClean="0">
                <a:latin typeface="+mj-ea"/>
                <a:ea typeface="+mj-ea"/>
              </a:rPr>
              <a:t>일 걸림 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2.  </a:t>
            </a:r>
            <a:r>
              <a:rPr lang="ko-KR" altLang="en-US" dirty="0" smtClean="0">
                <a:latin typeface="+mj-ea"/>
                <a:ea typeface="+mj-ea"/>
              </a:rPr>
              <a:t>평소에는 미로 옆면에 빛이 들어가지 않도록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종이 상자를 벗기지 말고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새싹 일지로 앞면을 잘 막아 놓습니다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831946" y="3488577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FF000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 주의사항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14" y="1491500"/>
            <a:ext cx="5759215" cy="4364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321" y="1491500"/>
            <a:ext cx="521649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콩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smtClean="0">
                <a:latin typeface="+mj-ea"/>
              </a:rPr>
              <a:t>씨앗</a:t>
            </a:r>
            <a:r>
              <a:rPr lang="en-US" altLang="ko-KR" dirty="0" smtClean="0">
                <a:latin typeface="+mj-ea"/>
              </a:rPr>
              <a:t>)</a:t>
            </a:r>
            <a:r>
              <a:rPr lang="ko-KR" altLang="en-US" dirty="0" smtClean="0">
                <a:latin typeface="+mj-ea"/>
              </a:rPr>
              <a:t>을 심고 관찰해 보았나요</a:t>
            </a:r>
            <a:r>
              <a:rPr lang="en-US" altLang="ko-KR" dirty="0" smtClean="0">
                <a:latin typeface="+mj-ea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</a:rPr>
              <a:t>콩 속에는 뿌리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줄기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잎이 될 부분이 있습니다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딱딱했던 마른 콩은 물에 </a:t>
            </a:r>
            <a:r>
              <a:rPr lang="en-US" altLang="ko-KR" dirty="0" smtClean="0">
                <a:latin typeface="+mj-ea"/>
              </a:rPr>
              <a:t>3~5</a:t>
            </a:r>
            <a:r>
              <a:rPr lang="ko-KR" altLang="en-US" dirty="0" smtClean="0">
                <a:latin typeface="+mj-ea"/>
              </a:rPr>
              <a:t>일 정도 불리면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서서히</a:t>
            </a:r>
            <a:r>
              <a:rPr lang="en-US" altLang="ko-KR" dirty="0" smtClean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부풀고</a:t>
            </a:r>
            <a:r>
              <a:rPr lang="en-US" altLang="ko-KR" dirty="0" smtClean="0">
                <a:latin typeface="+mj-ea"/>
              </a:rPr>
              <a:t>, 5</a:t>
            </a:r>
            <a:r>
              <a:rPr lang="ko-KR" altLang="en-US" dirty="0" smtClean="0">
                <a:latin typeface="+mj-ea"/>
              </a:rPr>
              <a:t>일쯤 지나면 뿌리가 나오고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껍질이 벗겨집니다</a:t>
            </a:r>
            <a:r>
              <a:rPr lang="en-US" altLang="ko-KR" dirty="0" smtClean="0">
                <a:latin typeface="+mj-ea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</a:rPr>
              <a:t>일주일 정도 지나면 떡잎이 나옵니다</a:t>
            </a:r>
            <a:r>
              <a:rPr lang="en-US" altLang="ko-KR" dirty="0" smtClean="0">
                <a:latin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재배 환경에 따라 다르지만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보통 </a:t>
            </a:r>
            <a:r>
              <a:rPr lang="en-US" altLang="ko-KR" dirty="0" smtClean="0">
                <a:latin typeface="+mj-ea"/>
              </a:rPr>
              <a:t>10</a:t>
            </a:r>
            <a:r>
              <a:rPr lang="ko-KR" altLang="en-US" dirty="0" smtClean="0">
                <a:latin typeface="+mj-ea"/>
              </a:rPr>
              <a:t>일이 지나면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본 잎을 볼 수 있습니다</a:t>
            </a:r>
            <a:r>
              <a:rPr lang="en-US" altLang="ko-KR" dirty="0" smtClean="0">
                <a:latin typeface="+mj-ea"/>
              </a:rPr>
              <a:t>.  </a:t>
            </a:r>
            <a:r>
              <a:rPr lang="ko-KR" altLang="en-US" dirty="0" smtClean="0">
                <a:latin typeface="+mj-ea"/>
              </a:rPr>
              <a:t>나중에 떡잎은 시들어</a:t>
            </a:r>
            <a:r>
              <a:rPr lang="en-US" altLang="ko-KR" dirty="0" smtClean="0">
                <a:latin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떨어지고 본 잎이 커집니다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681909" y="1123614"/>
            <a:ext cx="5915025" cy="50866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9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1" y="2214453"/>
            <a:ext cx="3982006" cy="39915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00854" y="2214453"/>
            <a:ext cx="3531736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  <a:latin typeface="+mj-ea"/>
              </a:rPr>
              <a:t>식물의 생장에 필요한 조건은</a:t>
            </a:r>
            <a:endParaRPr lang="en-US" altLang="ko-KR" sz="2000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0854" y="3228154"/>
            <a:ext cx="7087197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일반적으로 식물이 자라는데 가장 적당한 온도는 </a:t>
            </a:r>
            <a:r>
              <a:rPr lang="en-US" altLang="ko-KR" dirty="0" smtClean="0">
                <a:latin typeface="+mj-ea"/>
              </a:rPr>
              <a:t>18~30</a:t>
            </a:r>
            <a:r>
              <a:rPr lang="ko-KR" altLang="en-US" dirty="0" smtClean="0">
                <a:latin typeface="+mj-ea"/>
              </a:rPr>
              <a:t>℃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입니다</a:t>
            </a:r>
            <a:r>
              <a:rPr lang="en-US" altLang="ko-KR" dirty="0" smtClean="0">
                <a:latin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그보다 춥거나 덥다면 자라는 속도가 느려집니다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0854" y="4625172"/>
            <a:ext cx="69733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식물이 자라는데 필요한 에너지는 광합성을 통해 생성되는데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 때 반드시 필요한 요소가 빛입니다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광합성의 결과 탄수화물을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만들어 생장에 사용하거나 저장합니다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43321" y="1491500"/>
            <a:ext cx="73302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642271" y="4170880"/>
            <a:ext cx="73302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32805" y="4170880"/>
            <a:ext cx="720069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빛 </a:t>
            </a:r>
            <a:r>
              <a:rPr lang="en-US" altLang="ko-KR" dirty="0" smtClean="0">
                <a:latin typeface="+mj-ea"/>
              </a:rPr>
              <a:t>]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642271" y="2789755"/>
            <a:ext cx="162517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85162" y="2773862"/>
            <a:ext cx="1539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</a:t>
            </a:r>
            <a:r>
              <a:rPr lang="ko-KR" altLang="en-US" dirty="0" smtClean="0">
                <a:latin typeface="+mj-ea"/>
              </a:rPr>
              <a:t>적당한 온도</a:t>
            </a:r>
            <a:r>
              <a:rPr lang="en-US" altLang="ko-KR" dirty="0" smtClean="0">
                <a:latin typeface="+mj-ea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321" y="1491500"/>
            <a:ext cx="11533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</a:t>
            </a:r>
            <a:r>
              <a:rPr lang="ko-KR" altLang="en-US" dirty="0" smtClean="0">
                <a:latin typeface="+mj-ea"/>
              </a:rPr>
              <a:t>생장</a:t>
            </a:r>
            <a:r>
              <a:rPr lang="en-US" altLang="ko-KR" dirty="0" smtClean="0">
                <a:latin typeface="+mj-ea"/>
              </a:rPr>
              <a:t>] </a:t>
            </a:r>
            <a:r>
              <a:rPr lang="ko-KR" altLang="en-US" dirty="0" smtClean="0">
                <a:latin typeface="+mj-ea"/>
              </a:rPr>
              <a:t>이란 식물의 씨앗이 싹 트고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뿌리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줄기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잎을 내며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점차 크기와 무게가 커지는 모든 과정을 의미합니다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4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3321" y="1491500"/>
            <a:ext cx="73302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166705" y="3681583"/>
            <a:ext cx="73302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3321" y="1491500"/>
            <a:ext cx="10918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물 </a:t>
            </a:r>
            <a:r>
              <a:rPr lang="en-US" altLang="ko-KR" dirty="0" smtClean="0">
                <a:latin typeface="+mj-ea"/>
              </a:rPr>
              <a:t>] 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 식물의 생장에서 혈액과 같은 역할을 하는 물은 모든 생산물질과 노폐물을 이동시키는 수단이며</a:t>
            </a:r>
            <a:r>
              <a:rPr lang="en-US" altLang="ko-KR" dirty="0" smtClean="0">
                <a:latin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        </a:t>
            </a:r>
            <a:r>
              <a:rPr lang="ko-KR" altLang="en-US" dirty="0" smtClean="0">
                <a:latin typeface="+mj-ea"/>
              </a:rPr>
              <a:t>광합성에도 반드시 필요한 물질입니다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321" y="2435088"/>
            <a:ext cx="10918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 외에도 식물의 호흡에 필요한 산소와 광합성에 필요한 이산화탄소도 생장에 중요한 요소입니다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또한 자라는 환경의 특성에 따라서 이 요소들의 조건도 조금씩 달라질 수 있습니다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식물은 동물과 달리 새로운 세포가 생겨나는 </a:t>
            </a:r>
            <a:r>
              <a:rPr lang="ko-KR" altLang="en-US" dirty="0" err="1" smtClean="0">
                <a:latin typeface="+mj-ea"/>
              </a:rPr>
              <a:t>생장점이</a:t>
            </a:r>
            <a:r>
              <a:rPr lang="ko-KR" altLang="en-US" dirty="0" smtClean="0">
                <a:latin typeface="+mj-ea"/>
              </a:rPr>
              <a:t> 줄기 끝</a:t>
            </a:r>
            <a:r>
              <a:rPr lang="en-US" altLang="ko-KR" dirty="0" smtClean="0">
                <a:latin typeface="+mj-ea"/>
              </a:rPr>
              <a:t>/ </a:t>
            </a:r>
            <a:r>
              <a:rPr lang="ko-KR" altLang="en-US" dirty="0" smtClean="0">
                <a:latin typeface="+mj-ea"/>
              </a:rPr>
              <a:t>뿌리 끝에 있어 위 아래로 뻗어갑니다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생장 중 식물체의 일부가 외부 자극에 대하여 특정 방향으로 굽기도 하는데 이것을  </a:t>
            </a:r>
            <a:r>
              <a:rPr lang="en-US" altLang="ko-KR" dirty="0" smtClean="0">
                <a:latin typeface="+mj-ea"/>
              </a:rPr>
              <a:t>[</a:t>
            </a:r>
            <a:r>
              <a:rPr lang="ko-KR" altLang="en-US" dirty="0" smtClean="0">
                <a:latin typeface="+mj-ea"/>
              </a:rPr>
              <a:t>굴성</a:t>
            </a:r>
            <a:r>
              <a:rPr lang="en-US" altLang="ko-KR" dirty="0" smtClean="0">
                <a:latin typeface="+mj-ea"/>
              </a:rPr>
              <a:t>] </a:t>
            </a:r>
            <a:r>
              <a:rPr lang="ko-KR" altLang="en-US" dirty="0" smtClean="0">
                <a:latin typeface="+mj-ea"/>
              </a:rPr>
              <a:t>이라고 합니다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43322" y="4331113"/>
            <a:ext cx="1272695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88802" y="4331112"/>
            <a:ext cx="1181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굴광성 </a:t>
            </a:r>
            <a:r>
              <a:rPr lang="en-US" altLang="ko-KR" dirty="0" smtClean="0">
                <a:latin typeface="+mj-ea"/>
              </a:rPr>
              <a:t>]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88" y="4477207"/>
            <a:ext cx="6392167" cy="20481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70536" y="4364772"/>
            <a:ext cx="993568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대부분의 식물은 빛을 향해 뻗어가는 성질이 있습니다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줄기는 빛을 향하므로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양성 굴광성</a:t>
            </a:r>
            <a:endParaRPr lang="en-US" altLang="ko-KR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802" y="4864053"/>
            <a:ext cx="10918374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이라고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하고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 뿌리는 빛의 반대쪽으로 뻗어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음성 굴광성</a:t>
            </a:r>
            <a:r>
              <a:rPr lang="ko-KR" altLang="en-US" dirty="0" smtClean="0">
                <a:latin typeface="+mj-ea"/>
              </a:rPr>
              <a:t>이라고 합니다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해바라기 꽃이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해를 바라보며 빛을 따라 움직이는 것도 이에 해당합니다</a:t>
            </a:r>
            <a:r>
              <a:rPr lang="en-US" altLang="ko-KR" dirty="0" smtClean="0">
                <a:latin typeface="+mj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3322" y="1491500"/>
            <a:ext cx="118173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3321" y="1491500"/>
            <a:ext cx="1181734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굴지성 </a:t>
            </a:r>
            <a:r>
              <a:rPr lang="en-US" altLang="ko-KR" dirty="0" smtClean="0">
                <a:latin typeface="+mj-ea"/>
              </a:rPr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321" y="2073509"/>
            <a:ext cx="10918374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태풍에 쓰러진 나무를 그대로 두면 그 상태에서 가지는 하늘을 향해 구부러지고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뿌리는 땅으로 뻗습니다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이것은 지구의 중력 방향에 영향을 받은 것으로 </a:t>
            </a: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굴지성 </a:t>
            </a:r>
            <a:r>
              <a:rPr lang="en-US" altLang="ko-KR" dirty="0" smtClean="0">
                <a:latin typeface="+mj-ea"/>
              </a:rPr>
              <a:t>]</a:t>
            </a:r>
            <a:r>
              <a:rPr lang="ko-KR" altLang="en-US" dirty="0" smtClean="0">
                <a:latin typeface="+mj-ea"/>
              </a:rPr>
              <a:t>이라고 합니다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322" y="3196475"/>
            <a:ext cx="118173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3321" y="3196475"/>
            <a:ext cx="1181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[ </a:t>
            </a:r>
            <a:r>
              <a:rPr lang="ko-KR" altLang="en-US" dirty="0" smtClean="0">
                <a:latin typeface="+mj-ea"/>
              </a:rPr>
              <a:t>굴촉성 </a:t>
            </a:r>
            <a:r>
              <a:rPr lang="en-US" altLang="ko-KR" dirty="0" smtClean="0">
                <a:latin typeface="+mj-ea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3761" y="3210418"/>
            <a:ext cx="89137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담쟁이 넝쿨처럼 벽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smtClean="0">
                <a:latin typeface="+mj-ea"/>
              </a:rPr>
              <a:t>방해물</a:t>
            </a:r>
            <a:r>
              <a:rPr lang="en-US" altLang="ko-KR" dirty="0" smtClean="0">
                <a:latin typeface="+mj-ea"/>
              </a:rPr>
              <a:t>)</a:t>
            </a:r>
            <a:r>
              <a:rPr lang="ko-KR" altLang="en-US" dirty="0" smtClean="0">
                <a:latin typeface="+mj-ea"/>
              </a:rPr>
              <a:t>을 만나면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그 벽을 타고 감으며 자라는 식물도 있습니다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88" y="4477207"/>
            <a:ext cx="6392167" cy="20481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321" y="3893194"/>
            <a:ext cx="96979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이외에도 화학물질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전기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상해 등 여러 요인이 식물을 특정 방향으로 굽게 합니다</a:t>
            </a:r>
            <a:r>
              <a:rPr lang="en-US" altLang="ko-KR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이러한 굴성이 나타나는 원인은 식물을 자라게 하는 생장 호르몬이 위의 여러 가지 요인으로 인해 식물체</a:t>
            </a:r>
            <a:r>
              <a:rPr lang="en-US" altLang="ko-KR" dirty="0" smtClean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내에서 이동하기 때문입니다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2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실험목표</a:t>
            </a:r>
            <a:endParaRPr lang="ko-KR" altLang="en-US" sz="2600" b="1" dirty="0">
              <a:solidFill>
                <a:srgbClr val="397755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 준비물</a:t>
            </a:r>
            <a:endParaRPr lang="ko-KR" altLang="en-US" sz="2600" b="1" dirty="0">
              <a:solidFill>
                <a:srgbClr val="397755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383" y="4450197"/>
            <a:ext cx="10543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투명 도안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종이 도안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양면테이프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화분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씨앗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파종 </a:t>
            </a:r>
            <a:r>
              <a:rPr lang="ko-KR" altLang="en-US" sz="2200" b="1" dirty="0" err="1" smtClean="0">
                <a:latin typeface="+mj-ea"/>
                <a:ea typeface="+mj-ea"/>
              </a:rPr>
              <a:t>상토</a:t>
            </a:r>
            <a:r>
              <a:rPr lang="en-US" altLang="ko-KR" sz="2200" b="1" dirty="0" smtClean="0">
                <a:latin typeface="+mj-ea"/>
                <a:ea typeface="+mj-ea"/>
              </a:rPr>
              <a:t>(</a:t>
            </a:r>
            <a:r>
              <a:rPr lang="ko-KR" altLang="en-US" sz="2200" b="1" dirty="0" smtClean="0">
                <a:latin typeface="+mj-ea"/>
                <a:ea typeface="+mj-ea"/>
              </a:rPr>
              <a:t>흙</a:t>
            </a:r>
            <a:r>
              <a:rPr lang="en-US" altLang="ko-KR" sz="2200" b="1" dirty="0" smtClean="0">
                <a:latin typeface="+mj-ea"/>
                <a:ea typeface="+mj-ea"/>
              </a:rPr>
              <a:t>), </a:t>
            </a:r>
            <a:r>
              <a:rPr lang="ko-KR" altLang="en-US" sz="2200" b="1" dirty="0" smtClean="0">
                <a:latin typeface="+mj-ea"/>
                <a:ea typeface="+mj-ea"/>
              </a:rPr>
              <a:t>숟가락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스포이트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투명 테이프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펜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받침대</a:t>
            </a: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383" y="1340122"/>
            <a:ext cx="10376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식물의 생장에 필요한 조건을 알아 보고</a:t>
            </a:r>
            <a:r>
              <a:rPr lang="en-US" altLang="ko-KR" sz="2400" dirty="0" smtClean="0">
                <a:latin typeface="+mj-ea"/>
                <a:ea typeface="+mj-ea"/>
              </a:rPr>
              <a:t>,</a:t>
            </a:r>
            <a:r>
              <a:rPr lang="ko-KR" altLang="en-US" sz="2400" dirty="0" smtClean="0">
                <a:latin typeface="+mj-ea"/>
                <a:ea typeface="+mj-ea"/>
              </a:rPr>
              <a:t> 미로 속에서 빛을 향하여 자라는 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smtClean="0">
                <a:latin typeface="+mj-ea"/>
                <a:ea typeface="+mj-ea"/>
              </a:rPr>
              <a:t>모습을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 smtClean="0">
                <a:latin typeface="+mj-ea"/>
                <a:ea typeface="+mj-ea"/>
              </a:rPr>
              <a:t>관찰하며 기록해 봅시다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6" y="688185"/>
            <a:ext cx="1863630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원리학습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320" y="1491500"/>
            <a:ext cx="1121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예를 들어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귀리의 싹에 한 쪽 면만 빛을 비추면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생장호르몬 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b="1" dirty="0" err="1" smtClean="0">
                <a:solidFill>
                  <a:srgbClr val="FF0000"/>
                </a:solidFill>
                <a:latin typeface="+mj-ea"/>
              </a:rPr>
              <a:t>옥신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, Auxin) </a:t>
            </a:r>
            <a:r>
              <a:rPr lang="ko-KR" altLang="en-US" dirty="0" smtClean="0">
                <a:latin typeface="+mj-ea"/>
              </a:rPr>
              <a:t>이 빛의 반대 방향으로 이동하고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이 때문에 그 부분에서 더 빠른 생장이 일어나므로 싹이 빛의 방향으로 구부러지는 현상이 나타납니다</a:t>
            </a:r>
            <a:r>
              <a:rPr lang="en-US" altLang="ko-KR" dirty="0" smtClean="0">
                <a:latin typeface="+mj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321" y="5577545"/>
            <a:ext cx="113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식물 미로를 만들어 식물을 키우면 다양한 경로로 자랄 수 있습니다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식물 미로로 들어오는 작은 빛을 향해서 식물은 미로를 피해 위로 자랍니다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관찰 일지를 성실히 작성하며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식물의 생장을 생생하게 기록해 봅시다</a:t>
            </a:r>
            <a:r>
              <a:rPr lang="en-US" altLang="ko-KR" dirty="0" smtClean="0">
                <a:latin typeface="+mj-ea"/>
              </a:rPr>
              <a:t>.</a:t>
            </a:r>
            <a:r>
              <a:rPr lang="ko-KR" altLang="en-US" dirty="0" smtClean="0">
                <a:latin typeface="+mj-ea"/>
              </a:rPr>
              <a:t> </a:t>
            </a:r>
            <a:endParaRPr lang="en-US" altLang="ko-KR" dirty="0" smtClean="0">
              <a:latin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6" y="2516913"/>
            <a:ext cx="7210851" cy="303205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557759" y="4655032"/>
            <a:ext cx="466417" cy="457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714375" y="5482295"/>
            <a:ext cx="1072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319559"/>
            <a:ext cx="6837817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en-US" altLang="ko-KR" sz="2600" b="1" dirty="0" smtClean="0">
                <a:solidFill>
                  <a:srgbClr val="397755"/>
                </a:solidFill>
                <a:latin typeface="+mj-ea"/>
              </a:rPr>
              <a:t>2~3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일전에 미리 준비하세요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96" y="4017945"/>
            <a:ext cx="715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접시에 솜을 깔고 물로 적신 후 그 위에 씨앗을 놓아서 씨앗을 불립니다</a:t>
            </a:r>
            <a:r>
              <a:rPr lang="en-US" altLang="ko-KR" dirty="0" smtClean="0"/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596" y="4447350"/>
            <a:ext cx="6181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솜 대신 키친 </a:t>
            </a:r>
            <a:r>
              <a:rPr lang="ko-KR" altLang="en-US" sz="1600" b="1" dirty="0" err="1" smtClean="0">
                <a:solidFill>
                  <a:srgbClr val="002060"/>
                </a:solidFill>
              </a:rPr>
              <a:t>타올이나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 휴지 사용도 가능합니다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실험실 환경에 따라 차이는 있지만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보통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2~3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일이면 싹이 틉니다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</a:t>
            </a: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인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개씩 사용합니다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간혹 싹이 트지 않는 씨앗도 있으니 </a:t>
            </a:r>
            <a:endParaRPr lang="en-US" altLang="ko-KR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여유 있게 수량을 추가해서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불립니다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1945" y="688185"/>
            <a:ext cx="2380811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smtClean="0">
                <a:solidFill>
                  <a:srgbClr val="397755"/>
                </a:solidFill>
              </a:rPr>
              <a:t>생각해보기</a:t>
            </a:r>
            <a:endParaRPr lang="ko-KR" altLang="en-US" sz="2600" b="1" dirty="0">
              <a:solidFill>
                <a:srgbClr val="397755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3812" y="1240971"/>
            <a:ext cx="10907486" cy="1744825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842" y="1350322"/>
            <a:ext cx="10828052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집안에서 식물을 키워 본 적이 있나요</a:t>
            </a:r>
            <a:r>
              <a:rPr lang="en-US" altLang="ko-KR" sz="2000" dirty="0" smtClean="0">
                <a:latin typeface="+mj-ea"/>
                <a:ea typeface="+mj-ea"/>
              </a:rPr>
              <a:t>? </a:t>
            </a:r>
            <a:r>
              <a:rPr lang="ko-KR" altLang="en-US" sz="2000" dirty="0" smtClean="0">
                <a:latin typeface="+mj-ea"/>
                <a:ea typeface="+mj-ea"/>
              </a:rPr>
              <a:t>잎과 줄기는 어떤 방향으로 자라나요</a:t>
            </a:r>
            <a:r>
              <a:rPr lang="en-US" altLang="ko-KR" sz="2000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창문에서 들어오는 빛을 향해 휘어져 자랍니다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그래서 화분이나 꽃병을 주기적으로 돌려주어야 합니다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19" y="3196259"/>
            <a:ext cx="3320186" cy="31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8596" y="1360199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화분에 숟가락으로 흙을 </a:t>
            </a:r>
            <a:r>
              <a:rPr lang="en-US" altLang="ko-KR" dirty="0" smtClean="0">
                <a:latin typeface="+mj-ea"/>
                <a:ea typeface="+mj-ea"/>
              </a:rPr>
              <a:t>80%</a:t>
            </a:r>
            <a:r>
              <a:rPr lang="ko-KR" altLang="en-US" dirty="0" smtClean="0">
                <a:latin typeface="+mj-ea"/>
                <a:ea typeface="+mj-ea"/>
              </a:rPr>
              <a:t>정도 넣습니다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5" y="688185"/>
            <a:ext cx="4971695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화분에 씨앗심기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96" y="1752614"/>
            <a:ext cx="406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화분 밑 구멍은 따로 막지 않아도 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인당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개의 화분을 사용합니다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화분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개에 모두 씨앗을 심습니다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8986" y="1360199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씨앗을 화분에 하나씩 넣고 살짝 흙을 덮습니다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8986" y="1728572"/>
            <a:ext cx="5379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싹이 튼 씨앗을 사용하면 결과를 빠르게 볼 수 있습니다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마른 씨앗을 바로 심는 경우 두 개씩 심습니다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8986" y="2543302"/>
            <a:ext cx="55467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</a:rPr>
              <a:t>→ 마른 씨앗은 싹이 나지 않을 확률이 있어 불린 후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</a:rPr>
              <a:t>     싹을 틔워 심는 것이 좋습니다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FF0000"/>
                </a:solidFill>
              </a:rPr>
              <a:t>→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두 개의 씨앗 중 먼저 싹이 나는  것만 키우고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나머지는 제거합니다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8986" y="3854933"/>
            <a:ext cx="505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스포이트로 화분의 흙에 물을 충분히 줍니다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98986" y="4334115"/>
            <a:ext cx="4886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바닥으로 물이 흘러나올 만큼 충분히 줍니다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물을 흡수하면 흙이 가라앉아 부피가 작아집니다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흙이 부족하면 더 채웁니다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</a:rPr>
              <a:t>◎ </a:t>
            </a: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흙이 들뜨지 않도록 꼭 꼭 눌러줍니다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6064120" y="688185"/>
            <a:ext cx="14336" cy="5759268"/>
          </a:xfrm>
          <a:prstGeom prst="line">
            <a:avLst/>
          </a:prstGeom>
          <a:ln w="15875">
            <a:solidFill>
              <a:srgbClr val="397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9" y="3176847"/>
            <a:ext cx="545858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6839" y="2225209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매끄러운 면이 위로 올라옵니다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452" y="3056913"/>
            <a:ext cx="4456669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5. [</a:t>
            </a:r>
            <a:r>
              <a:rPr lang="ko-KR" altLang="en-US" dirty="0" smtClean="0">
                <a:latin typeface="+mj-ea"/>
                <a:ea typeface="+mj-ea"/>
              </a:rPr>
              <a:t>양면테이프</a:t>
            </a:r>
            <a:r>
              <a:rPr lang="en-US" altLang="ko-KR" dirty="0" smtClean="0">
                <a:latin typeface="+mj-ea"/>
                <a:ea typeface="+mj-ea"/>
              </a:rPr>
              <a:t>] </a:t>
            </a:r>
            <a:r>
              <a:rPr lang="ko-KR" altLang="en-US" dirty="0" smtClean="0">
                <a:latin typeface="+mj-ea"/>
                <a:ea typeface="+mj-ea"/>
              </a:rPr>
              <a:t>의 글씨가 바르게 보이는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7</a:t>
            </a:r>
            <a:r>
              <a:rPr lang="ko-KR" altLang="en-US" dirty="0" smtClean="0">
                <a:latin typeface="+mj-ea"/>
                <a:ea typeface="+mj-ea"/>
              </a:rPr>
              <a:t>군데 위치에 양면테이프를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1525" y="4023689"/>
            <a:ext cx="5492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양면테이프의 보호지는 아직 떼어내지 않습니다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</a:rPr>
              <a:t>◎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번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  위치의  양면테이프는 적당한 크기로 잘라 붙입니다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8" y="1315124"/>
            <a:ext cx="6057366" cy="507784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12766" y="1782736"/>
            <a:ext cx="3359022" cy="39188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76766" y="1315124"/>
            <a:ext cx="5222905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투명 도안을 그림처럼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</a:t>
            </a:r>
            <a:r>
              <a:rPr lang="ko-KR" altLang="en-US" dirty="0" smtClean="0">
                <a:latin typeface="+mj-ea"/>
                <a:ea typeface="+mj-ea"/>
              </a:rPr>
              <a:t>제목의 글씨가 뒤집혀 보이도록 놓습니다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4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3127490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7. </a:t>
            </a:r>
            <a:r>
              <a:rPr lang="ko-KR" altLang="en-US" dirty="0" smtClean="0">
                <a:latin typeface="+mj-ea"/>
                <a:ea typeface="+mj-ea"/>
              </a:rPr>
              <a:t>양면테이프의 </a:t>
            </a:r>
            <a:r>
              <a:rPr lang="ko-KR" altLang="en-US" dirty="0" err="1" smtClean="0">
                <a:latin typeface="+mj-ea"/>
                <a:ea typeface="+mj-ea"/>
              </a:rPr>
              <a:t>보호지를</a:t>
            </a:r>
            <a:r>
              <a:rPr lang="ko-KR" altLang="en-US" dirty="0" smtClean="0">
                <a:latin typeface="+mj-ea"/>
                <a:ea typeface="+mj-ea"/>
              </a:rPr>
              <a:t> 모두 떼어 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64" y="688185"/>
            <a:ext cx="5562047" cy="52336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596" y="1360199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6. </a:t>
            </a:r>
            <a:r>
              <a:rPr lang="ko-KR" altLang="en-US" dirty="0" smtClean="0">
                <a:latin typeface="+mj-ea"/>
                <a:ea typeface="+mj-ea"/>
              </a:rPr>
              <a:t>투명 상자의 접는 선을 한 번씩 접었다 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8596" y="1752614"/>
            <a:ext cx="4876656" cy="79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굵게 표시된 세로선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(4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곳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과 가로선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선반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8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곳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을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모두 완전히 접었다 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4" y="1384722"/>
            <a:ext cx="5898188" cy="50262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5142" y="1315124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</a:rPr>
              <a:t>8. </a:t>
            </a:r>
            <a:r>
              <a:rPr lang="ko-KR" altLang="en-US" dirty="0" smtClean="0">
                <a:latin typeface="+mj-ea"/>
              </a:rPr>
              <a:t>옆 선을 </a:t>
            </a:r>
            <a:r>
              <a:rPr lang="ko-KR" altLang="en-US" dirty="0">
                <a:latin typeface="+mj-ea"/>
              </a:rPr>
              <a:t>먼저 그림처럼 붙입니다</a:t>
            </a:r>
            <a:r>
              <a:rPr lang="en-US" altLang="ko-KR" dirty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775142" y="2140844"/>
            <a:ext cx="448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양면테이프가 붙은 짧은 날개가 밖으로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나오도록  붙입니다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5142" y="2994924"/>
            <a:ext cx="448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상자가 어긋나지 않게 모서리에 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딱  맞추어 붙입니다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739" y="1263573"/>
            <a:ext cx="5191850" cy="43535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596" y="1360199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9. </a:t>
            </a:r>
            <a:r>
              <a:rPr lang="ko-KR" altLang="en-US" dirty="0" smtClean="0">
                <a:latin typeface="+mj-ea"/>
                <a:ea typeface="+mj-ea"/>
              </a:rPr>
              <a:t>검게 칠해진 선반은 서로 마주보는 것끼리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1946" y="1729531"/>
            <a:ext cx="55322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양면테이프 없는 쪽을 먼저 직각으로 꺾어 내립니다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양면테이프가 붙은 쪽이 위에서 덮으며 붙입니다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선반 아래쪽 구멍으로 손가락을 넣어 잘 밀착시킵니다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선반 네 개를 같은 방법으로 붙여 완성합니다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4321" y="4135500"/>
            <a:ext cx="2507418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양면테이프 붙은 쪽을 </a:t>
            </a:r>
            <a:endParaRPr lang="en-US" altLang="ko-KR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내려 덮으면서 붙임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0378" y="5601532"/>
            <a:ext cx="273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양면테이프 없는 쪽 </a:t>
            </a:r>
            <a:endParaRPr lang="en-US" altLang="ko-KR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먼저 직각으로 꺾어 내림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1946" y="688185"/>
            <a:ext cx="5326258" cy="4354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 smtClean="0">
                <a:solidFill>
                  <a:srgbClr val="397755"/>
                </a:solidFill>
              </a:rPr>
              <a:t>: </a:t>
            </a:r>
            <a:r>
              <a:rPr lang="ko-KR" altLang="en-US" sz="2600" b="1" dirty="0" smtClean="0">
                <a:solidFill>
                  <a:srgbClr val="397755"/>
                </a:solidFill>
              </a:rPr>
              <a:t>투명 상자에 화분 끼우기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6414" y="1360199"/>
            <a:ext cx="699582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10. </a:t>
            </a:r>
            <a:r>
              <a:rPr lang="ko-KR" altLang="en-US" dirty="0" smtClean="0">
                <a:latin typeface="+mj-ea"/>
                <a:ea typeface="+mj-ea"/>
              </a:rPr>
              <a:t>투명상자 아래에서 화분을 밀어 넣어 사다리꼴 구멍에 화분이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걸리도록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23419" y="4287530"/>
            <a:ext cx="458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투명 도안이 벌어지면 화분이 아래로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빠질 수도 있습니다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아랫부분이 더 벌어지지 </a:t>
            </a:r>
            <a:endParaRPr lang="en-US" altLang="ko-KR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않도록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U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자 모양으로 한번만 더 둘러 붙입니다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7" y="1280579"/>
            <a:ext cx="2207720" cy="52352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63" y="3264893"/>
            <a:ext cx="3518908" cy="32875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5075" y="2341563"/>
            <a:ext cx="6199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11. </a:t>
            </a:r>
            <a:r>
              <a:rPr lang="ko-KR" altLang="en-US" dirty="0" smtClean="0">
                <a:latin typeface="+mj-ea"/>
                <a:ea typeface="+mj-ea"/>
              </a:rPr>
              <a:t>화분이 아래로 빠지지 않도록 그림과 같이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투명상자 아랫부분의 중앙을 투명테이프로 고정합니다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 rot="8884628">
            <a:off x="6610825" y="4998430"/>
            <a:ext cx="792460" cy="30281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4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8589</TotalTime>
  <Words>1291</Words>
  <Application>Microsoft Office PowerPoint</Application>
  <PresentationFormat>와이드스크린</PresentationFormat>
  <Paragraphs>158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Tmon몬소리 Black</vt:lpstr>
      <vt:lpstr>맑은 고딕</vt:lpstr>
      <vt:lpstr>배달의민족 한나체 Pro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식물미로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238</cp:revision>
  <dcterms:created xsi:type="dcterms:W3CDTF">2020-01-07T08:23:28Z</dcterms:created>
  <dcterms:modified xsi:type="dcterms:W3CDTF">2020-02-20T08:11:46Z</dcterms:modified>
</cp:coreProperties>
</file>